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_rels/presentation.xml.rels" ContentType="application/vnd.openxmlformats-package.relationships+xml"/>
  <Override PartName="/ppt/media/image2.png" ContentType="image/png"/>
  <Override PartName="/ppt/media/image1.jpeg" ContentType="image/jpeg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3520" y="263520"/>
            <a:ext cx="6503760" cy="8082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3520" y="1593720"/>
            <a:ext cx="8229240" cy="2219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33520" y="4024440"/>
            <a:ext cx="8229240" cy="2219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33520" y="263520"/>
            <a:ext cx="6503760" cy="8082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33520" y="1593720"/>
            <a:ext cx="4015440" cy="2219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749840" y="1593720"/>
            <a:ext cx="4015440" cy="2219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749840" y="4024440"/>
            <a:ext cx="4015440" cy="2219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33520" y="4024440"/>
            <a:ext cx="4015440" cy="2219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533520" y="263520"/>
            <a:ext cx="6503760" cy="8082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533520" y="1593720"/>
            <a:ext cx="4015440" cy="2219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749840" y="1593720"/>
            <a:ext cx="4015440" cy="2219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33520" y="263520"/>
            <a:ext cx="6503760" cy="8082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533520" y="1593720"/>
            <a:ext cx="8229240" cy="465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33520" y="263520"/>
            <a:ext cx="6503760" cy="8082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33520" y="1593720"/>
            <a:ext cx="8229240" cy="465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33520" y="263520"/>
            <a:ext cx="6503760" cy="8082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33520" y="1593720"/>
            <a:ext cx="4015440" cy="465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749840" y="1593720"/>
            <a:ext cx="4015440" cy="465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33520" y="263520"/>
            <a:ext cx="6503760" cy="8082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533520" y="263520"/>
            <a:ext cx="6503760" cy="5984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3520" y="263520"/>
            <a:ext cx="6503760" cy="8082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3520" y="1593720"/>
            <a:ext cx="4015440" cy="2219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33520" y="4024440"/>
            <a:ext cx="4015440" cy="2219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749840" y="1593720"/>
            <a:ext cx="4015440" cy="465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3520" y="263520"/>
            <a:ext cx="6503760" cy="8082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3520" y="1593720"/>
            <a:ext cx="4015440" cy="465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749840" y="1593720"/>
            <a:ext cx="4015440" cy="2219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749840" y="4024440"/>
            <a:ext cx="4015440" cy="2219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33520" y="263520"/>
            <a:ext cx="6503760" cy="8082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33520" y="1593720"/>
            <a:ext cx="4015440" cy="2219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749840" y="1593720"/>
            <a:ext cx="4015440" cy="2219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533520" y="4024440"/>
            <a:ext cx="8228520" cy="2219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287280" y="260280"/>
            <a:ext cx="8856360" cy="972720"/>
          </a:xfrm>
          <a:prstGeom prst="rect">
            <a:avLst/>
          </a:prstGeom>
        </p:spPr>
      </p:sp>
      <p:pic>
        <p:nvPicPr>
          <p:cNvPr descr="" id="1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7201080" y="423720"/>
            <a:ext cx="1599840" cy="320400"/>
          </a:xfrm>
          <a:prstGeom prst="rect">
            <a:avLst/>
          </a:prstGeom>
        </p:spPr>
      </p:pic>
      <p:sp>
        <p:nvSpPr>
          <p:cNvPr id="2" name="CustomShape 2"/>
          <p:cNvSpPr/>
          <p:nvPr/>
        </p:nvSpPr>
        <p:spPr>
          <a:xfrm>
            <a:off x="287280" y="260280"/>
            <a:ext cx="8856360" cy="958320"/>
          </a:xfrm>
          <a:prstGeom prst="rect">
            <a:avLst/>
          </a:prstGeom>
          <a:solidFill>
            <a:srgbClr val="feffff"/>
          </a:solidFill>
        </p:spPr>
      </p:sp>
      <p:pic>
        <p:nvPicPr>
          <p:cNvPr descr="" id="3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7219800" y="430200"/>
            <a:ext cx="1599840" cy="320400"/>
          </a:xfrm>
          <a:prstGeom prst="rect">
            <a:avLst/>
          </a:prstGeom>
        </p:spPr>
      </p:pic>
      <p:sp>
        <p:nvSpPr>
          <p:cNvPr id="4" name="CustomShape 3"/>
          <p:cNvSpPr/>
          <p:nvPr/>
        </p:nvSpPr>
        <p:spPr>
          <a:xfrm>
            <a:off x="285840" y="255600"/>
            <a:ext cx="8857800" cy="969480"/>
          </a:xfrm>
          <a:prstGeom prst="rect">
            <a:avLst/>
          </a:prstGeom>
          <a:ln w="9360">
            <a:solidFill>
              <a:srgbClr val="000000"/>
            </a:solidFill>
            <a:miter/>
          </a:ln>
        </p:spPr>
      </p:sp>
      <p:sp>
        <p:nvSpPr>
          <p:cNvPr id="5" name="CustomShape 4"/>
          <p:cNvSpPr/>
          <p:nvPr/>
        </p:nvSpPr>
        <p:spPr>
          <a:xfrm>
            <a:off x="125280" y="6567480"/>
            <a:ext cx="877680" cy="274320"/>
          </a:xfrm>
          <a:prstGeom prst="rect">
            <a:avLst/>
          </a:prstGeom>
        </p:spPr>
        <p:txBody>
          <a:bodyPr anchor="b" bIns="0" lIns="0" rIns="0" tIns="0"/>
          <a:p>
            <a:pPr>
              <a:lnSpc>
                <a:spcPct val="100000"/>
              </a:lnSpc>
            </a:pPr>
            <a:fld id="{F1A19111-81A1-4181-9151-D1A1B131E141}" type="slidenum">
              <a:rPr lang="de-DE" sz="1200">
                <a:solidFill>
                  <a:srgbClr val="000000"/>
                </a:solidFill>
                <a:latin typeface="Arial"/>
              </a:rPr>
              <a:t>&lt;Nummer&gt;</a:t>
            </a:fld>
            <a:endParaRPr/>
          </a:p>
        </p:txBody>
      </p:sp>
      <p:sp>
        <p:nvSpPr>
          <p:cNvPr id="6" name="CustomShape 5"/>
          <p:cNvSpPr/>
          <p:nvPr/>
        </p:nvSpPr>
        <p:spPr>
          <a:xfrm>
            <a:off x="6206040" y="6648480"/>
            <a:ext cx="3108600" cy="193680"/>
          </a:xfrm>
          <a:prstGeom prst="rect">
            <a:avLst/>
          </a:prstGeom>
        </p:spPr>
        <p:txBody>
          <a:bodyPr bIns="10800" lIns="36000" rIns="54000" tIns="0" wrap="none"/>
          <a:p>
            <a:pPr algn="ctr">
              <a:lnSpc>
                <a:spcPct val="100000"/>
              </a:lnSpc>
            </a:pPr>
            <a:r>
              <a:rPr lang="de-DE" sz="1200">
                <a:solidFill>
                  <a:srgbClr val="000000"/>
                </a:solidFill>
                <a:latin typeface="Arial"/>
              </a:rPr>
              <a:t>© 2012 Siemens Corporate Technology</a:t>
            </a:r>
            <a:endParaRPr/>
          </a:p>
        </p:txBody>
      </p:sp>
      <p:sp>
        <p:nvSpPr>
          <p:cNvPr id="7" name="CustomShape 6"/>
          <p:cNvSpPr/>
          <p:nvPr/>
        </p:nvSpPr>
        <p:spPr>
          <a:xfrm>
            <a:off x="3532320" y="6656400"/>
            <a:ext cx="1875600" cy="193680"/>
          </a:xfrm>
          <a:prstGeom prst="rect">
            <a:avLst/>
          </a:prstGeom>
        </p:spPr>
        <p:txBody>
          <a:bodyPr bIns="10800" lIns="36000" rIns="54000" tIns="0" wrap="none"/>
          <a:p>
            <a:pPr algn="ctr">
              <a:lnSpc>
                <a:spcPct val="100000"/>
              </a:lnSpc>
            </a:pPr>
            <a:r>
              <a:rPr b="1" lang="de-DE" sz="1200">
                <a:solidFill>
                  <a:srgbClr val="000000"/>
                </a:solidFill>
                <a:latin typeface="Arial"/>
              </a:rPr>
              <a:t>Strictly Confidential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title"/>
          </p:nvPr>
        </p:nvSpPr>
        <p:spPr>
          <a:xfrm>
            <a:off x="533520" y="263520"/>
            <a:ext cx="6503760" cy="807840"/>
          </a:xfrm>
          <a:prstGeom prst="rect">
            <a:avLst/>
          </a:prstGeom>
        </p:spPr>
        <p:txBody>
          <a:bodyPr anchor="b" bIns="0" lIns="0" rIns="0" tIns="0"/>
          <a:p>
            <a:pPr>
              <a:lnSpc>
                <a:spcPts val="847"/>
              </a:lnSpc>
            </a:pPr>
            <a:r>
              <a:rPr b="1" lang="en-US" sz="2000">
                <a:solidFill>
                  <a:srgbClr val="000000"/>
                </a:solidFill>
                <a:latin typeface="Arial"/>
              </a:rPr>
              <a:t>Klicken Sie, um das Format des Titeltextes zu bearbeitenClick to edit Master title style</a:t>
            </a:r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body"/>
          </p:nvPr>
        </p:nvSpPr>
        <p:spPr>
          <a:xfrm>
            <a:off x="533520" y="1593720"/>
            <a:ext cx="8229240" cy="4654080"/>
          </a:xfrm>
          <a:prstGeom prst="rect">
            <a:avLst/>
          </a:prstGeom>
        </p:spPr>
        <p:txBody>
          <a:bodyPr bIns="0" lIns="0" rIns="0" tIns="0"/>
          <a:p>
            <a:pPr>
              <a:buSzPct val="45000"/>
              <a:buFont typeface="StarSymbol"/>
              <a:buChar char=""/>
            </a:pPr>
            <a:r>
              <a:rPr b="1" lang="en-US">
                <a:solidFill>
                  <a:srgbClr val="000000"/>
                </a:solidFill>
                <a:latin typeface="Arial"/>
              </a:rPr>
              <a:t>Klicken Sie, um die Formate des Gliederungstextes zu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b="1" lang="en-US">
                <a:solidFill>
                  <a:srgbClr val="000000"/>
                </a:solidFill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b="1" lang="en-US">
                <a:solidFill>
                  <a:srgbClr val="000000"/>
                </a:solidFill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b="1" lang="en-US">
                <a:solidFill>
                  <a:srgbClr val="000000"/>
                </a:solidFill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b="1" lang="en-US">
                <a:solidFill>
                  <a:srgbClr val="000000"/>
                </a:solidFill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b="1" lang="en-US">
                <a:solidFill>
                  <a:srgbClr val="000000"/>
                </a:solidFill>
                <a:latin typeface="Arial"/>
              </a:rPr>
              <a:t>Sechste Gliederungsebene</a:t>
            </a:r>
            <a:endParaRPr/>
          </a:p>
          <a:p>
            <a:pPr>
              <a:lnSpc>
                <a:spcPct val="100000"/>
              </a:lnSpc>
              <a:buFont charset="2" typeface="Wingdings"/>
              <a:buChar char=""/>
            </a:pPr>
            <a:r>
              <a:rPr b="1" lang="en-US">
                <a:solidFill>
                  <a:srgbClr val="000000"/>
                </a:solidFill>
                <a:latin typeface="Arial"/>
              </a:rPr>
              <a:t>Siebente GliederungsebeneClick to edit Master text styles</a:t>
            </a:r>
            <a:endParaRPr/>
          </a:p>
          <a:p>
            <a:pPr lvl="1">
              <a:lnSpc>
                <a:spcPct val="100000"/>
              </a:lnSpc>
              <a:buFont charset="2" typeface="Wingdings"/>
              <a:buChar char=""/>
            </a:pPr>
            <a:r>
              <a:rPr lang="en-US" sz="1600">
                <a:solidFill>
                  <a:srgbClr val="000000"/>
                </a:solidFill>
                <a:latin typeface="Arial"/>
              </a:rPr>
              <a:t>Second level</a:t>
            </a:r>
            <a:endParaRPr/>
          </a:p>
          <a:p>
            <a:pPr lvl="1">
              <a:buFont charset="2" typeface="Wingdings"/>
              <a:buChar char=""/>
            </a:pPr>
            <a:r>
              <a:rPr lang="en-US" sz="1400">
                <a:solidFill>
                  <a:srgbClr val="000000"/>
                </a:solidFill>
                <a:latin typeface="Arial"/>
              </a:rPr>
              <a:t>Third level</a:t>
            </a:r>
            <a:endParaRPr/>
          </a:p>
          <a:p>
            <a:pPr lvl="2">
              <a:buFont charset="2" typeface="Wingdings"/>
              <a:buChar char=""/>
            </a:pPr>
            <a:r>
              <a:rPr lang="en-US" sz="1200">
                <a:solidFill>
                  <a:srgbClr val="000000"/>
                </a:solidFill>
                <a:latin typeface="Arial"/>
              </a:rPr>
              <a:t>Fourth level</a:t>
            </a:r>
            <a:endParaRPr/>
          </a:p>
          <a:p>
            <a:pPr lvl="3">
              <a:buFont charset="2" typeface="Wingdings"/>
              <a:buChar char=""/>
            </a:pPr>
            <a:r>
              <a:rPr lang="en-US" sz="1000">
                <a:solidFill>
                  <a:srgbClr val="000000"/>
                </a:solidFill>
                <a:latin typeface="Arial"/>
              </a:rPr>
              <a:t>Fifth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533520" y="263520"/>
            <a:ext cx="6503760" cy="80784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Some topic goes here</a:t>
            </a:r>
            <a:endParaRPr/>
          </a:p>
        </p:txBody>
      </p:sp>
      <p:graphicFrame>
        <p:nvGraphicFramePr>
          <p:cNvPr id="43" name="Table 2"/>
          <p:cNvGraphicFramePr/>
          <p:nvPr/>
        </p:nvGraphicFramePr>
        <p:xfrm>
          <a:off x="160560" y="1594440"/>
          <a:ext cx="8869680" cy="2099160"/>
        </p:xfrm>
        <a:graphic>
          <a:graphicData uri="http://schemas.openxmlformats.org/drawingml/2006/table">
            <a:tbl>
              <a:tblPr/>
              <a:tblGrid>
                <a:gridCol w="1773720"/>
                <a:gridCol w="1773720"/>
                <a:gridCol w="1773720"/>
                <a:gridCol w="1773720"/>
                <a:gridCol w="1775160"/>
              </a:tblGrid>
              <a:tr h="337320">
                <a:tc>
                  <a:txBody>
                    <a:bodyPr bIns="46800" lIns="90000" rIns="90000" tIns="46800" wrap="none"/>
                    <a:p>
                      <a:r>
                        <a:rPr lang="de-DE"/>
                        <a:t>Cut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r>
                        <a:rPr lang="de-DE"/>
                        <a:t>Positive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r>
                        <a:rPr lang="de-DE"/>
                        <a:t>Negative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r>
                        <a:rPr lang="de-DE"/>
                        <a:t>Mean AUC</a:t>
                      </a:r>
                      <a:endParaRPr/>
                    </a:p>
                  </a:txBody>
                  <a:tcPr/>
                </a:tc>
                <a:tc>
                  <a:txBody>
                    <a:bodyPr bIns="46800" lIns="90000" rIns="90000" tIns="46800" wrap="none"/>
                    <a:p>
                      <a:r>
                        <a:rPr lang="de-DE"/>
                        <a:t>Mean AvgP</a:t>
                      </a:r>
                      <a:endParaRPr/>
                    </a:p>
                  </a:txBody>
                  <a:tcPr/>
                </a:tc>
              </a:tr>
              <a:tr h="337320">
                <a:tc>
                  <a:txBody>
                    <a:bodyPr bIns="46800" lIns="90000" rIns="90000" tIns="46800" wrap="none"/>
                    <a:p>
                      <a:r>
                        <a:rPr lang="de-DE"/>
                        <a:t>1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337320">
                <a:tc>
                  <a:txBody>
                    <a:bodyPr bIns="46800" lIns="90000" rIns="90000" tIns="46800" wrap="none"/>
                    <a:p>
                      <a:r>
                        <a:rPr lang="de-DE"/>
                        <a:t>2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337320">
                <a:tc>
                  <a:txBody>
                    <a:bodyPr bIns="46800" lIns="90000" rIns="90000" tIns="46800" wrap="none"/>
                    <a:p>
                      <a:r>
                        <a:rPr lang="de-DE"/>
                        <a:t>3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337320">
                <a:tc>
                  <a:txBody>
                    <a:bodyPr bIns="46800" lIns="90000" rIns="90000" tIns="46800" wrap="none"/>
                    <a:p>
                      <a:r>
                        <a:rPr lang="de-DE"/>
                        <a:t>4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337320">
                <a:tc>
                  <a:txBody>
                    <a:bodyPr bIns="46800" lIns="90000" rIns="90000" tIns="46800" wrap="none"/>
                    <a:p>
                      <a:r>
                        <a:rPr lang="de-DE"/>
                        <a:t>5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</a:tbl>
          </a:graphicData>
        </a:graphic>
      </p:graphicFrame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