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77" r:id="rId3"/>
    <p:sldId id="280" r:id="rId4"/>
    <p:sldId id="28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79" autoAdjust="0"/>
  </p:normalViewPr>
  <p:slideViewPr>
    <p:cSldViewPr>
      <p:cViewPr varScale="1">
        <p:scale>
          <a:sx n="113" d="100"/>
          <a:sy n="113" d="100"/>
        </p:scale>
        <p:origin x="-4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7ED8E-8B39-4645-83E6-46897DC985D7}" type="datetimeFigureOut">
              <a:rPr lang="en-US" smtClean="0"/>
              <a:t>1/14/14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05F46-862D-9043-AF78-657AEF016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005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B59C3-6410-4849-B513-900475684498}" type="datetimeFigureOut">
              <a:rPr lang="en-US" smtClean="0"/>
              <a:t>1/14/14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6940F-8E85-4772-BC1E-E29783BA5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09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10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64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9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9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60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40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7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98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8/20/2013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3AF96-C35F-4877-919E-2FD5A3C7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4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Slides for </a:t>
            </a:r>
            <a:r>
              <a:rPr lang="en-US" dirty="0" err="1" smtClean="0"/>
              <a:t>Sagnac</a:t>
            </a:r>
            <a:r>
              <a:rPr lang="en-US" dirty="0" smtClean="0"/>
              <a:t> correction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33800"/>
            <a:ext cx="7924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J</a:t>
            </a:r>
            <a:r>
              <a:rPr lang="en-US" dirty="0" smtClean="0">
                <a:solidFill>
                  <a:srgbClr val="000000"/>
                </a:solidFill>
              </a:rPr>
              <a:t>. Wilkes, U. Washington</a:t>
            </a:r>
          </a:p>
          <a:p>
            <a:r>
              <a:rPr lang="en-US" sz="2600" dirty="0" smtClean="0"/>
              <a:t>T2K </a:t>
            </a:r>
            <a:r>
              <a:rPr lang="en-US" sz="2600" dirty="0" err="1" smtClean="0"/>
              <a:t>Collab</a:t>
            </a:r>
            <a:r>
              <a:rPr lang="en-US" sz="2600" dirty="0" smtClean="0"/>
              <a:t> – Jan 21, 2014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945496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</a:t>
            </a:r>
            <a:r>
              <a:rPr lang="en-US" sz="3200" dirty="0" smtClean="0"/>
              <a:t>the </a:t>
            </a:r>
            <a:r>
              <a:rPr lang="en-US" sz="3200" dirty="0" err="1" smtClean="0"/>
              <a:t>Sagnac</a:t>
            </a:r>
            <a:r>
              <a:rPr lang="en-US" sz="3200" dirty="0" smtClean="0"/>
              <a:t> effect?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914400"/>
            <a:ext cx="8001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Sagnac</a:t>
            </a:r>
            <a:r>
              <a:rPr lang="en-US" sz="2000" dirty="0" smtClean="0"/>
              <a:t> effect refers to the </a:t>
            </a:r>
            <a:r>
              <a:rPr lang="en-US" sz="2000" dirty="0" smtClean="0"/>
              <a:t>phase shift observed in a light beam traveling in a closed path, when the path itself is rotating.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 the </a:t>
            </a:r>
            <a:r>
              <a:rPr lang="en-US" sz="2000" dirty="0" err="1" smtClean="0"/>
              <a:t>Sagnac</a:t>
            </a:r>
            <a:r>
              <a:rPr lang="en-US" sz="2000" dirty="0" smtClean="0"/>
              <a:t> Interferometer shown below, light is sent in both directions around a loop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If the </a:t>
            </a:r>
            <a:r>
              <a:rPr lang="en-US" sz="2000" dirty="0"/>
              <a:t>loop </a:t>
            </a:r>
            <a:r>
              <a:rPr lang="en-US" sz="2000" dirty="0" smtClean="0"/>
              <a:t>rotates at constant </a:t>
            </a:r>
            <a:r>
              <a:rPr lang="en-US" sz="2000" dirty="0" smtClean="0">
                <a:latin typeface="Symbol" charset="2"/>
                <a:cs typeface="Symbol" charset="2"/>
              </a:rPr>
              <a:t>w</a:t>
            </a:r>
            <a:r>
              <a:rPr lang="en-US" sz="2000" dirty="0" smtClean="0"/>
              <a:t>, </a:t>
            </a:r>
            <a:r>
              <a:rPr lang="en-US" sz="2000" dirty="0"/>
              <a:t>the point of entry/exit </a:t>
            </a:r>
            <a:r>
              <a:rPr lang="en-US" sz="2000" dirty="0" smtClean="0"/>
              <a:t>(half-silvered mirror below) moves </a:t>
            </a:r>
            <a:r>
              <a:rPr lang="en-US" sz="2000" dirty="0"/>
              <a:t>during the transit time of the light. 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beam </a:t>
            </a:r>
            <a:r>
              <a:rPr lang="en-US" sz="2000" dirty="0" smtClean="0"/>
              <a:t>propagating against the direction of rotation has to cover </a:t>
            </a:r>
            <a:r>
              <a:rPr lang="en-US" sz="2000" dirty="0"/>
              <a:t>less distance than the </a:t>
            </a:r>
            <a:r>
              <a:rPr lang="en-US" sz="2000" dirty="0" smtClean="0"/>
              <a:t>forward-</a:t>
            </a:r>
            <a:r>
              <a:rPr lang="en-US" sz="2000" dirty="0"/>
              <a:t>propagating </a:t>
            </a:r>
            <a:r>
              <a:rPr lang="en-US" sz="2000" dirty="0" smtClean="0"/>
              <a:t>beam, </a:t>
            </a:r>
            <a:r>
              <a:rPr lang="en-US" sz="2000" dirty="0"/>
              <a:t>and arrives </a:t>
            </a:r>
            <a:r>
              <a:rPr lang="en-US" sz="2000" dirty="0" smtClean="0"/>
              <a:t>back at the half-silvered mirror earlier.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 corresponding phase shift is observed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791200" y="3429000"/>
            <a:ext cx="2895600" cy="2895600"/>
            <a:chOff x="6019800" y="3352800"/>
            <a:chExt cx="2895600" cy="2895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9800" y="3352800"/>
              <a:ext cx="2895600" cy="2895600"/>
            </a:xfrm>
            <a:prstGeom prst="rect">
              <a:avLst/>
            </a:prstGeom>
          </p:spPr>
        </p:pic>
        <p:pic>
          <p:nvPicPr>
            <p:cNvPr id="7" name="Picture 6" descr="Screen Shot 2014-01-14 at 6.19.10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0" y="4114799"/>
              <a:ext cx="762000" cy="928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1121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Sagnac</a:t>
            </a:r>
            <a:r>
              <a:rPr lang="en-US" dirty="0" smtClean="0"/>
              <a:t> for T2K neutrinos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457200" y="892040"/>
            <a:ext cx="8229600" cy="4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Our “lab frame” (SK and J-PARC) is on the rotating Earth (ECEF = Earth-Centered, Earth-Fixed coordinate frame)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measure the neutrino flight path </a:t>
            </a:r>
            <a:r>
              <a:rPr lang="en-US" sz="2000" dirty="0"/>
              <a:t>length L </a:t>
            </a:r>
            <a:r>
              <a:rPr lang="en-US" sz="2000" dirty="0" smtClean="0"/>
              <a:t>in the ECEF frame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A neutrino takes about 1 </a:t>
            </a:r>
            <a:r>
              <a:rPr lang="en-US" sz="2000" dirty="0" err="1"/>
              <a:t>millisec</a:t>
            </a:r>
            <a:r>
              <a:rPr lang="en-US" sz="2000" dirty="0"/>
              <a:t> to travel </a:t>
            </a:r>
            <a:r>
              <a:rPr lang="en-US" sz="2000" dirty="0" smtClean="0"/>
              <a:t>the distance L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Surface speed in an Earth-Centered Inertial (ECI) frame depends on latitude, and is about 750 m/s for T2K (path is almost due west)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If a neutrino is emitted at J-PARC at t</a:t>
            </a:r>
            <a:r>
              <a:rPr lang="en-US" sz="2000" baseline="-25000" dirty="0" smtClean="0"/>
              <a:t>0</a:t>
            </a:r>
            <a:r>
              <a:rPr lang="en-US" sz="2000" dirty="0"/>
              <a:t> </a:t>
            </a:r>
            <a:r>
              <a:rPr lang="en-US" sz="2000" dirty="0" smtClean="0"/>
              <a:t>, SK has moved toward the neutrino about 37 cm by the time it arrives there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This distance corresponds to about 1.23 ns of light-speed travel</a:t>
            </a:r>
          </a:p>
          <a:p>
            <a:pPr lvl="2" indent="-285750"/>
            <a:r>
              <a:rPr lang="en-US" sz="1800" dirty="0" smtClean="0"/>
              <a:t>Our goal is to measure TOF to about 1 ns, so this is not negligible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This is a purely macro geometric effect </a:t>
            </a:r>
          </a:p>
          <a:p>
            <a:pPr lvl="2" indent="-285750"/>
            <a:r>
              <a:rPr lang="en-US" sz="1800" dirty="0"/>
              <a:t>T</a:t>
            </a:r>
            <a:r>
              <a:rPr lang="en-US" sz="1800" dirty="0" smtClean="0"/>
              <a:t>he SR effect (contraction of path length) for such a low relative speed between ECI and ECEF is negligible: 8 orders of magnitude smaller</a:t>
            </a:r>
            <a:endParaRPr lang="en-US" sz="2000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228600" y="5257800"/>
            <a:ext cx="8763000" cy="5715000"/>
            <a:chOff x="228600" y="5257800"/>
            <a:chExt cx="8763000" cy="5715000"/>
          </a:xfrm>
        </p:grpSpPr>
        <p:sp>
          <p:nvSpPr>
            <p:cNvPr id="16" name="Rectangle 15"/>
            <p:cNvSpPr/>
            <p:nvPr/>
          </p:nvSpPr>
          <p:spPr>
            <a:xfrm>
              <a:off x="5943600" y="5410200"/>
              <a:ext cx="339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t</a:t>
              </a:r>
              <a:r>
                <a:rPr lang="en-US" baseline="-25000" dirty="0" smtClean="0">
                  <a:solidFill>
                    <a:srgbClr val="000000"/>
                  </a:solidFill>
                </a:rPr>
                <a:t>0</a:t>
              </a:r>
              <a:endParaRPr lang="en-US" baseline="-250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743200" y="5486400"/>
              <a:ext cx="339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t</a:t>
              </a:r>
              <a:r>
                <a:rPr lang="en-US" baseline="-25000" dirty="0" smtClean="0">
                  <a:solidFill>
                    <a:srgbClr val="000000"/>
                  </a:solidFill>
                </a:rPr>
                <a:t>0</a:t>
              </a:r>
              <a:endParaRPr lang="en-US" baseline="-250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317618" y="5345668"/>
              <a:ext cx="339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t</a:t>
              </a:r>
              <a:r>
                <a:rPr lang="en-US" baseline="-25000" dirty="0">
                  <a:solidFill>
                    <a:srgbClr val="000000"/>
                  </a:solidFill>
                </a:rPr>
                <a:t>1</a:t>
              </a:r>
              <a:endParaRPr lang="en-US" baseline="-25000" dirty="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28600" y="5257800"/>
              <a:ext cx="8763000" cy="5715000"/>
              <a:chOff x="228600" y="5257800"/>
              <a:chExt cx="8763000" cy="5715000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28600" y="5791200"/>
                <a:ext cx="8763000" cy="5181600"/>
                <a:chOff x="228600" y="5791200"/>
                <a:chExt cx="8763000" cy="5181600"/>
              </a:xfrm>
            </p:grpSpPr>
            <p:sp>
              <p:nvSpPr>
                <p:cNvPr id="8" name="Arc 7"/>
                <p:cNvSpPr/>
                <p:nvPr/>
              </p:nvSpPr>
              <p:spPr>
                <a:xfrm>
                  <a:off x="228600" y="5791200"/>
                  <a:ext cx="8763000" cy="5181600"/>
                </a:xfrm>
                <a:prstGeom prst="arc">
                  <a:avLst>
                    <a:gd name="adj1" fmla="val 13263113"/>
                    <a:gd name="adj2" fmla="val 19239631"/>
                  </a:avLst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6019800" y="5867400"/>
                  <a:ext cx="152400" cy="152400"/>
                </a:xfrm>
                <a:prstGeom prst="rect">
                  <a:avLst/>
                </a:prstGeom>
                <a:solidFill>
                  <a:srgbClr val="80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2971800" y="5867400"/>
                  <a:ext cx="152400" cy="152400"/>
                </a:xfrm>
                <a:prstGeom prst="rect">
                  <a:avLst/>
                </a:prstGeom>
                <a:solidFill>
                  <a:srgbClr val="80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3276600" y="5791200"/>
                  <a:ext cx="152400" cy="152400"/>
                </a:xfrm>
                <a:prstGeom prst="rect">
                  <a:avLst/>
                </a:prstGeom>
                <a:noFill/>
                <a:ln w="19050" cmpd="sng"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 flipH="1">
                  <a:off x="3124200" y="6172200"/>
                  <a:ext cx="2895600" cy="0"/>
                </a:xfrm>
                <a:prstGeom prst="line">
                  <a:avLst/>
                </a:prstGeom>
                <a:ln w="31750" cmpd="sng">
                  <a:solidFill>
                    <a:srgbClr val="0000FF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Rectangle 13"/>
                <p:cNvSpPr/>
                <p:nvPr/>
              </p:nvSpPr>
              <p:spPr>
                <a:xfrm>
                  <a:off x="4419600" y="5791200"/>
                  <a:ext cx="28725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00"/>
                      </a:solidFill>
                    </a:rPr>
                    <a:t>L</a:t>
                  </a:r>
                  <a:endParaRPr lang="en-US" dirty="0"/>
                </a:p>
              </p:txBody>
            </p:sp>
          </p:grpSp>
          <p:sp>
            <p:nvSpPr>
              <p:cNvPr id="20" name="Arc 19"/>
              <p:cNvSpPr/>
              <p:nvPr/>
            </p:nvSpPr>
            <p:spPr>
              <a:xfrm>
                <a:off x="228600" y="5638800"/>
                <a:ext cx="8763000" cy="5181600"/>
              </a:xfrm>
              <a:prstGeom prst="arc">
                <a:avLst>
                  <a:gd name="adj1" fmla="val 15451703"/>
                  <a:gd name="adj2" fmla="val 17002135"/>
                </a:avLst>
              </a:prstGeom>
              <a:ln>
                <a:solidFill>
                  <a:srgbClr val="C4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419600" y="5257800"/>
                <a:ext cx="3606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C40000"/>
                    </a:solidFill>
                    <a:latin typeface="Symbol" charset="2"/>
                    <a:cs typeface="Symbol" charset="2"/>
                  </a:rPr>
                  <a:t>w</a:t>
                </a:r>
                <a:endParaRPr lang="en-US" dirty="0">
                  <a:solidFill>
                    <a:srgbClr val="C4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882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TOF from GPS time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Sagnac effect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3AF96-C35F-4877-919E-2FD5A3C72B69}" type="slidenum">
              <a:rPr lang="en-US" smtClean="0"/>
              <a:t>4</a:t>
            </a:fld>
            <a:endParaRPr lang="en-US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457200" y="892040"/>
            <a:ext cx="8229600" cy="555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GPS system is designed to deliver an effectively “Newtonian” clock synchronized to the GPS master clock (atomic clock farm)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GPS clocks anywhere on Earth “tick in unison”</a:t>
            </a:r>
          </a:p>
          <a:p>
            <a:pPr lvl="2" indent="-285750"/>
            <a:r>
              <a:rPr lang="en-US" sz="1800" dirty="0" smtClean="0"/>
              <a:t>This means: if GPS clocks at Tokai and </a:t>
            </a:r>
            <a:r>
              <a:rPr lang="en-US" sz="1800" dirty="0" err="1" smtClean="0"/>
              <a:t>Mozumi</a:t>
            </a:r>
            <a:r>
              <a:rPr lang="en-US" sz="1800" dirty="0" smtClean="0"/>
              <a:t> emit a flash of light each second, an observer overhead, halfway between the two, sees </a:t>
            </a:r>
            <a:r>
              <a:rPr lang="en-US" sz="1800" smtClean="0"/>
              <a:t>the flashes </a:t>
            </a:r>
            <a:r>
              <a:rPr lang="en-US" sz="1800" dirty="0" smtClean="0"/>
              <a:t>simultaneously</a:t>
            </a:r>
            <a:endParaRPr lang="en-US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GPS receiver firmware takes into account GR and SR effects as well as </a:t>
            </a:r>
            <a:r>
              <a:rPr lang="en-US" sz="2000" dirty="0" err="1" smtClean="0"/>
              <a:t>Sagnac</a:t>
            </a:r>
            <a:r>
              <a:rPr lang="en-US" sz="2000" dirty="0" smtClean="0"/>
              <a:t> geometry effects: the appropriate </a:t>
            </a:r>
            <a:r>
              <a:rPr lang="en-US" sz="2000" dirty="0" err="1" smtClean="0"/>
              <a:t>Sagnac</a:t>
            </a:r>
            <a:r>
              <a:rPr lang="en-US" sz="2000" dirty="0" smtClean="0"/>
              <a:t> correction for the GPS clock in our receiver is built-in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If the neutrino arrives at</a:t>
            </a:r>
            <a:r>
              <a:rPr lang="en-US" sz="2000" dirty="0">
                <a:solidFill>
                  <a:prstClr val="black"/>
                </a:solidFill>
              </a:rPr>
              <a:t> t</a:t>
            </a:r>
            <a:r>
              <a:rPr lang="en-US" sz="2000" baseline="-25000" dirty="0">
                <a:solidFill>
                  <a:prstClr val="black"/>
                </a:solidFill>
              </a:rPr>
              <a:t>1</a:t>
            </a:r>
            <a:r>
              <a:rPr lang="en-US" sz="2000" dirty="0"/>
              <a:t> </a:t>
            </a:r>
            <a:r>
              <a:rPr lang="en-US" sz="2000" dirty="0" smtClean="0"/>
              <a:t>, we are confident that the clock at J-PARC also read </a:t>
            </a:r>
            <a:r>
              <a:rPr lang="en-US" sz="2000" dirty="0">
                <a:solidFill>
                  <a:prstClr val="black"/>
                </a:solidFill>
              </a:rPr>
              <a:t> t</a:t>
            </a:r>
            <a:r>
              <a:rPr lang="en-US" sz="2000" baseline="-25000" dirty="0">
                <a:solidFill>
                  <a:prstClr val="black"/>
                </a:solidFill>
              </a:rPr>
              <a:t>1</a:t>
            </a:r>
            <a:r>
              <a:rPr lang="en-US" sz="2000" dirty="0"/>
              <a:t> </a:t>
            </a:r>
            <a:r>
              <a:rPr lang="en-US" sz="2000" dirty="0" smtClean="0"/>
              <a:t>“simultaneously”  </a:t>
            </a:r>
            <a:endParaRPr lang="en-US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So, if the neutrino arrives with GPS-measured TOF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err="1" smtClean="0"/>
              <a:t>t</a:t>
            </a:r>
            <a:r>
              <a:rPr lang="en-US" sz="2000" dirty="0" smtClean="0"/>
              <a:t> = 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t</a:t>
            </a:r>
            <a:r>
              <a:rPr lang="en-US" sz="2000" baseline="-25000" dirty="0">
                <a:solidFill>
                  <a:prstClr val="black"/>
                </a:solidFill>
              </a:rPr>
              <a:t>1</a:t>
            </a:r>
            <a:r>
              <a:rPr lang="en-US" sz="2000" dirty="0" smtClean="0"/>
              <a:t> - 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t</a:t>
            </a:r>
            <a:r>
              <a:rPr lang="en-US" sz="2000" baseline="-25000" dirty="0" smtClean="0">
                <a:solidFill>
                  <a:prstClr val="black"/>
                </a:solidFill>
              </a:rPr>
              <a:t>0</a:t>
            </a:r>
            <a:r>
              <a:rPr lang="en-US" sz="2000" dirty="0" smtClean="0"/>
              <a:t> , we need to take into account the fact that its path length has been shorter than L by 37 cm  </a:t>
            </a:r>
          </a:p>
          <a:p>
            <a:pPr lvl="2"/>
            <a:r>
              <a:rPr lang="en-US" sz="1800" dirty="0" smtClean="0"/>
              <a:t>One way to do this is to subtract 37 cm from the surveyed L value to compute the velocity of the neutrino</a:t>
            </a:r>
          </a:p>
          <a:p>
            <a:pPr lvl="2"/>
            <a:r>
              <a:rPr lang="en-US" sz="1800" dirty="0" smtClean="0"/>
              <a:t>Another way is to use L but add 1.23 ns to measured </a:t>
            </a:r>
            <a:r>
              <a:rPr lang="en-US" sz="1800" dirty="0" err="1">
                <a:latin typeface="Symbol" charset="2"/>
                <a:cs typeface="Symbol" charset="2"/>
              </a:rPr>
              <a:t>D</a:t>
            </a:r>
            <a:r>
              <a:rPr lang="en-US" sz="1800" dirty="0" err="1"/>
              <a:t>t</a:t>
            </a:r>
            <a:r>
              <a:rPr lang="en-US" sz="1800" dirty="0"/>
              <a:t> 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92539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520</Words>
  <Application>Microsoft Macintosh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Slides for Sagnac correction discussion</vt:lpstr>
      <vt:lpstr>What is the Sagnac effect?</vt:lpstr>
      <vt:lpstr>Sagnac for T2K neutrinos</vt:lpstr>
      <vt:lpstr>TOF from GPS time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GPS Receiver and Antenna Relocation Test at Super-K</dc:title>
  <dc:creator>Hans-Gerd Berns</dc:creator>
  <cp:lastModifiedBy>wilkes</cp:lastModifiedBy>
  <cp:revision>392</cp:revision>
  <cp:lastPrinted>2013-11-06T13:52:37Z</cp:lastPrinted>
  <dcterms:created xsi:type="dcterms:W3CDTF">2013-08-20T16:22:46Z</dcterms:created>
  <dcterms:modified xsi:type="dcterms:W3CDTF">2014-01-15T03:09:02Z</dcterms:modified>
</cp:coreProperties>
</file>